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66" r:id="rId4"/>
    <p:sldId id="258" r:id="rId5"/>
    <p:sldId id="262" r:id="rId6"/>
    <p:sldId id="259" r:id="rId7"/>
    <p:sldId id="269" r:id="rId8"/>
    <p:sldId id="270" r:id="rId9"/>
    <p:sldId id="271" r:id="rId10"/>
    <p:sldId id="26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7" r:id="rId19"/>
    <p:sldId id="268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7411"/>
  </p:normalViewPr>
  <p:slideViewPr>
    <p:cSldViewPr snapToGrid="0" snapToObjects="1">
      <p:cViewPr varScale="1">
        <p:scale>
          <a:sx n="62" d="100"/>
          <a:sy n="62" d="100"/>
        </p:scale>
        <p:origin x="1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64878-E3FD-CF41-B9B3-5361BA6893D8}" type="datetimeFigureOut">
              <a:rPr lang="en-US" smtClean="0"/>
              <a:t>11/19/17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2DD7C-DF0A-314E-B225-27CBA0EF8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Definition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Given some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 and ad information, determine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ad is more likely to be clicked on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given webpage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Sparse information related to each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webpage, the ads on the webpage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Which ad is clicked of a set of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ads that user is reading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the large amount of data is unmanageable the data size may be reduced  1/10th so the project could be completed in the given timeframe.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2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provided total of eight datasets as described below: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page_views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Describes features of all viewed pages, regardless of an advertisement being clicked.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events: Consists of features of pages viewed when one displayed advertisement was clicked.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promoted content: provides information on advertised content.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clicks_train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clicks_test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examples with labels to be used for training and examples without labels to be used for testing.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documents_meta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describes documents’ metadata.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documents_entities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documents_topic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8)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documents_categories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 mentioned entities (person, place, or location), topic, and taxonomy of categories of the documents,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3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Due to reduced time for the submission, I was able to only develop only one model for random forest and linear model. As part of future work it will be beneficial to do following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of webpage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of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that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 is from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Advertiser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Advertiser of 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Campaign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Campaign of 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9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90F0-2CA8-EF46-BADA-40D55E58045B}" type="datetime1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FDE8-9C37-694F-89F9-1C6447A2C0E7}" type="datetime1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DDDF-D5EE-F34E-B9AC-F837D0E30D53}" type="datetime1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5356-942A-5C4D-8D24-B5A0B70AA51C}" type="datetime1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18EE42-22D4-D44D-B61F-B13B515FB64E}" type="datetime1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6248-A082-4247-AB49-C184F5C0A0A5}" type="datetime1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4C27-3B6D-6C4A-9F0E-DA5C99A7A0B8}" type="datetime1">
              <a:rPr lang="en-US" smtClean="0"/>
              <a:t>11/19/17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5E9-633F-7947-B49C-3648F08FF0F0}" type="datetime1">
              <a:rPr lang="en-US" smtClean="0"/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B13D-20C2-6444-8A01-8F74CB60E6AA}" type="datetime1">
              <a:rPr lang="en-US" smtClean="0"/>
              <a:t>11/19/17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3FA4-DC14-0448-9427-EC9A019CB0FB}" type="datetime1">
              <a:rPr lang="en-US" smtClean="0"/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5697-7C1F-C84C-BCA4-8F9E964B417D}" type="datetime1">
              <a:rPr lang="en-US" smtClean="0"/>
              <a:t>11/19/17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52D473E-7A5D-F44B-9716-D67394D3E4DB}" type="datetime1">
              <a:rPr lang="en-US" smtClean="0"/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odv79/DSClickPrediction/blob/master/notebooks/EDA_OutbrainRawDataset.ipynb" TargetMode="External"/><Relationship Id="rId4" Type="http://schemas.openxmlformats.org/officeDocument/2006/relationships/hyperlink" Target="https://github.com/Pramodv79/DSClickPrediction/blob/master/database/SQL_CREATE_CLEAN_TAB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outbrain-click-prediction/dat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outbrain-click-prediction/dat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Pramodv79/DSClickPrediction/blob/master/notebooks/EDA_OutbrainRawDataset.ipyn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Which Recommended Content Users Click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DS-SEA-07</a:t>
            </a:r>
          </a:p>
          <a:p>
            <a:pPr algn="l"/>
            <a:r>
              <a:rPr lang="en-US" dirty="0" smtClean="0"/>
              <a:t>Pramod Varma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Monday, </a:t>
            </a:r>
            <a:r>
              <a:rPr lang="en-US" dirty="0" smtClean="0"/>
              <a:t>November 20,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two models to compare the performance ( AUC and Accuracy )</a:t>
            </a:r>
          </a:p>
          <a:p>
            <a:r>
              <a:rPr lang="en-US" dirty="0" smtClean="0"/>
              <a:t>Random Forest</a:t>
            </a:r>
            <a:endParaRPr lang="en-US" dirty="0"/>
          </a:p>
          <a:p>
            <a:r>
              <a:rPr lang="en-US" dirty="0" smtClean="0"/>
              <a:t>Linear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</a:t>
            </a:r>
            <a:r>
              <a:rPr lang="en-US" dirty="0" err="1" smtClean="0"/>
              <a:t>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848" y="1710054"/>
            <a:ext cx="3183255" cy="286194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4" y="1710053"/>
            <a:ext cx="7232334" cy="433745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728365" y="2680854"/>
            <a:ext cx="997528" cy="249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16653"/>
            <a:ext cx="2726055" cy="309753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32" y="2363470"/>
            <a:ext cx="3955213" cy="289433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340927" y="3886200"/>
            <a:ext cx="1205346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9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</a:t>
            </a:r>
            <a:r>
              <a:rPr lang="mr-IN" dirty="0" smtClean="0"/>
              <a:t>–</a:t>
            </a:r>
            <a:r>
              <a:rPr lang="en-US" dirty="0" smtClean="0"/>
              <a:t> Variable Importance &amp; Model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5"/>
            <a:ext cx="4645152" cy="347555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93973"/>
            <a:ext cx="4364182" cy="32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Linear Model ( GLM) -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2093976"/>
            <a:ext cx="8572084" cy="38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-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64306"/>
            <a:ext cx="4187952" cy="460847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74" y="1676400"/>
            <a:ext cx="4655908" cy="43087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38455" y="3449782"/>
            <a:ext cx="1745672" cy="353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and Success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Size of the data</a:t>
            </a:r>
          </a:p>
          <a:p>
            <a:pPr lvl="1"/>
            <a:r>
              <a:rPr lang="en-US" dirty="0" smtClean="0"/>
              <a:t>Categorical Features</a:t>
            </a:r>
          </a:p>
          <a:p>
            <a:pPr lvl="1"/>
            <a:r>
              <a:rPr lang="en-US" dirty="0" smtClean="0"/>
              <a:t>Compute Resources</a:t>
            </a:r>
          </a:p>
          <a:p>
            <a:r>
              <a:rPr lang="en-US" dirty="0" smtClean="0"/>
              <a:t>Success Stories</a:t>
            </a:r>
          </a:p>
          <a:p>
            <a:pPr lvl="1"/>
            <a:r>
              <a:rPr lang="en-US" dirty="0" smtClean="0"/>
              <a:t>Multiple tools ( SQL, Python, H2O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8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</a:t>
            </a:r>
            <a:r>
              <a:rPr lang="en-US" b="1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Tune </a:t>
            </a:r>
            <a:r>
              <a:rPr lang="en-US" dirty="0"/>
              <a:t>R</a:t>
            </a:r>
            <a:r>
              <a:rPr lang="en-US" dirty="0" smtClean="0"/>
              <a:t>andom </a:t>
            </a:r>
            <a:r>
              <a:rPr lang="en-US" dirty="0"/>
              <a:t>F</a:t>
            </a:r>
            <a:r>
              <a:rPr lang="en-US" dirty="0" smtClean="0"/>
              <a:t>orest </a:t>
            </a:r>
            <a:r>
              <a:rPr lang="en-US" dirty="0"/>
              <a:t>further for </a:t>
            </a:r>
            <a:r>
              <a:rPr lang="en-US" dirty="0" smtClean="0"/>
              <a:t>depth</a:t>
            </a:r>
            <a:r>
              <a:rPr lang="en-US" dirty="0"/>
              <a:t>, </a:t>
            </a:r>
            <a:r>
              <a:rPr lang="en-US" dirty="0" smtClean="0"/>
              <a:t>number of trees </a:t>
            </a:r>
            <a:r>
              <a:rPr lang="en-US" dirty="0"/>
              <a:t>and </a:t>
            </a:r>
            <a:r>
              <a:rPr lang="en-US" dirty="0" smtClean="0"/>
              <a:t>features selected</a:t>
            </a:r>
            <a:endParaRPr lang="en-US" dirty="0"/>
          </a:p>
          <a:p>
            <a:pPr lvl="0"/>
            <a:r>
              <a:rPr lang="en-US" dirty="0"/>
              <a:t>Add additional features </a:t>
            </a:r>
            <a:r>
              <a:rPr lang="en-US" dirty="0" smtClean="0"/>
              <a:t>to </a:t>
            </a:r>
            <a:r>
              <a:rPr lang="en-US" dirty="0"/>
              <a:t>improve accuracy</a:t>
            </a:r>
          </a:p>
          <a:p>
            <a:pPr lvl="1"/>
            <a:r>
              <a:rPr lang="en-US" dirty="0"/>
              <a:t>Pick top 3 topics, categories and entities by confidence level instead of one</a:t>
            </a:r>
          </a:p>
          <a:p>
            <a:pPr lvl="1"/>
            <a:r>
              <a:rPr lang="en-US" dirty="0"/>
              <a:t>Enrich document ID features for the Ad</a:t>
            </a:r>
          </a:p>
          <a:p>
            <a:pPr lvl="1"/>
            <a:r>
              <a:rPr lang="en-US" dirty="0"/>
              <a:t>Cluster high cardinality features into low cardinality features </a:t>
            </a:r>
            <a:r>
              <a:rPr lang="en-US" dirty="0" smtClean="0"/>
              <a:t>( </a:t>
            </a:r>
            <a:r>
              <a:rPr lang="en-US" dirty="0" err="1" smtClean="0"/>
              <a:t>eg</a:t>
            </a:r>
            <a:r>
              <a:rPr lang="en-US" dirty="0" smtClean="0"/>
              <a:t>. DB scan )</a:t>
            </a:r>
            <a:endParaRPr lang="en-US" dirty="0"/>
          </a:p>
          <a:p>
            <a:pPr lvl="0"/>
            <a:r>
              <a:rPr lang="en-US" dirty="0"/>
              <a:t>Use other machine learning models to improve accuracy (e.g. </a:t>
            </a:r>
            <a:r>
              <a:rPr lang="en-US" dirty="0" err="1"/>
              <a:t>XGBoost</a:t>
            </a:r>
            <a:r>
              <a:rPr lang="en-US" dirty="0"/>
              <a:t>)</a:t>
            </a:r>
            <a:endParaRPr lang="en-US" dirty="0"/>
          </a:p>
          <a:p>
            <a:pPr lvl="0"/>
            <a:r>
              <a:rPr lang="en-US" dirty="0"/>
              <a:t>Move to cloud to run on a larger training set and see if </a:t>
            </a:r>
            <a:r>
              <a:rPr lang="en-US" dirty="0" err="1"/>
              <a:t>page_views</a:t>
            </a:r>
            <a:r>
              <a:rPr lang="en-US" dirty="0"/>
              <a:t> would be beneficial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3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[1] </a:t>
            </a:r>
            <a:r>
              <a:rPr lang="en-US" u="sng" dirty="0">
                <a:hlinkClick r:id="rId2"/>
              </a:rPr>
              <a:t>https://www.kaggle.com/c/outbrain-click-prediction/data</a:t>
            </a:r>
            <a:endParaRPr lang="en-US" dirty="0"/>
          </a:p>
          <a:p>
            <a:r>
              <a:rPr lang="en-US" dirty="0"/>
              <a:t>[2] Python notebook: </a:t>
            </a:r>
            <a:r>
              <a:rPr lang="en-US" u="sng" dirty="0">
                <a:hlinkClick r:id="rId3"/>
              </a:rPr>
              <a:t>https://github.com/Pramodv79/DSClickPrediction/blob/master/notebooks/EDA_OutbrainRawDataset.ipynb</a:t>
            </a:r>
            <a:endParaRPr lang="en-US" dirty="0"/>
          </a:p>
          <a:p>
            <a:r>
              <a:rPr lang="en-US" dirty="0"/>
              <a:t>[3] Text file with SQL Commands to create FACT table for model building</a:t>
            </a:r>
          </a:p>
          <a:p>
            <a:r>
              <a:rPr lang="en-US" u="sng" dirty="0">
                <a:hlinkClick r:id="rId4"/>
              </a:rPr>
              <a:t>https://github.com/Pramodv79/DSClickPrediction/blob/master/database/SQL_CREATE_CLEAN_TABLES</a:t>
            </a:r>
            <a:endParaRPr lang="en-US" dirty="0"/>
          </a:p>
          <a:p>
            <a:r>
              <a:rPr lang="en-US" dirty="0"/>
              <a:t>[4] Python notebook used to load the dataset into H2O</a:t>
            </a:r>
          </a:p>
          <a:p>
            <a:r>
              <a:rPr lang="en-US" dirty="0"/>
              <a:t>[ insert link to H20 flow notebook]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[5] H20 notebook used to train, validate and predict Random Forest and GLM model</a:t>
            </a:r>
          </a:p>
          <a:p>
            <a:r>
              <a:rPr lang="en-US" dirty="0"/>
              <a:t>[ insert link to H20 flow notebook]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challenge?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predict which recommended  content each user will click?</a:t>
            </a:r>
          </a:p>
          <a:p>
            <a:endParaRPr lang="en-US" dirty="0" smtClean="0"/>
          </a:p>
          <a:p>
            <a:r>
              <a:rPr lang="en-US" dirty="0" smtClean="0"/>
              <a:t>What are the significant features that drive the likely hood of user clicking the recommended content indicating association? </a:t>
            </a:r>
          </a:p>
          <a:p>
            <a:endParaRPr lang="en-US" dirty="0" smtClean="0"/>
          </a:p>
          <a:p>
            <a:r>
              <a:rPr lang="en-US" dirty="0" smtClean="0"/>
              <a:t>Improving </a:t>
            </a:r>
            <a:r>
              <a:rPr lang="en-US" dirty="0" err="1" smtClean="0"/>
              <a:t>Outbrain’s</a:t>
            </a:r>
            <a:r>
              <a:rPr lang="en-US" dirty="0" smtClean="0"/>
              <a:t> recommendation algorithm will mean more users uncover stories that satisfy their individual tastes.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</a:t>
            </a:r>
            <a:r>
              <a:rPr lang="mr-IN" dirty="0" smtClean="0"/>
              <a:t>–</a:t>
            </a:r>
            <a:r>
              <a:rPr lang="en-US" dirty="0" smtClean="0"/>
              <a:t> II ; Graphical Representation of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0764" y="2327564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Raw Data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29344" y="3291424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06877" y="3291424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69848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13551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57254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Source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56059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Advertiser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608127" y="4301840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Campaign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1"/>
            <a:endCxn id="10" idx="0"/>
          </p:cNvCxnSpPr>
          <p:nvPr/>
        </p:nvCxnSpPr>
        <p:spPr>
          <a:xfrm flipH="1">
            <a:off x="3404753" y="2556164"/>
            <a:ext cx="1666011" cy="73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2" idx="0"/>
          </p:cNvCxnSpPr>
          <p:nvPr/>
        </p:nvCxnSpPr>
        <p:spPr>
          <a:xfrm flipH="1">
            <a:off x="1745257" y="3748624"/>
            <a:ext cx="1659496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3" idx="0"/>
          </p:cNvCxnSpPr>
          <p:nvPr/>
        </p:nvCxnSpPr>
        <p:spPr>
          <a:xfrm flipH="1">
            <a:off x="3388960" y="3748624"/>
            <a:ext cx="15793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4" idx="0"/>
          </p:cNvCxnSpPr>
          <p:nvPr/>
        </p:nvCxnSpPr>
        <p:spPr>
          <a:xfrm>
            <a:off x="3404753" y="3748624"/>
            <a:ext cx="1627910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5" idx="0"/>
          </p:cNvCxnSpPr>
          <p:nvPr/>
        </p:nvCxnSpPr>
        <p:spPr>
          <a:xfrm flipH="1">
            <a:off x="7531468" y="3748624"/>
            <a:ext cx="1350818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8882286" y="3748624"/>
            <a:ext cx="1401250" cy="55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3"/>
            <a:endCxn id="11" idx="0"/>
          </p:cNvCxnSpPr>
          <p:nvPr/>
        </p:nvCxnSpPr>
        <p:spPr>
          <a:xfrm>
            <a:off x="6421582" y="2556164"/>
            <a:ext cx="2460704" cy="73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07382" y="24902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Ad_id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43644" y="2477515"/>
            <a:ext cx="18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Document_id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Sample Page?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57" y="1511380"/>
            <a:ext cx="7758979" cy="5126529"/>
          </a:xfrm>
        </p:spPr>
      </p:pic>
    </p:spTree>
    <p:extLst>
      <p:ext uri="{BB962C8B-B14F-4D97-AF65-F5344CB8AC3E}">
        <p14:creationId xmlns:p14="http://schemas.microsoft.com/office/powerpoint/2010/main" val="15089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would be used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Outbrain's</a:t>
            </a:r>
            <a:r>
              <a:rPr lang="en-US" dirty="0" smtClean="0"/>
              <a:t> two weeks of data from 14-Jun-2016 and 28-jun-2016 provided on </a:t>
            </a:r>
            <a:r>
              <a:rPr lang="en-US" dirty="0" err="1" smtClean="0"/>
              <a:t>kaggle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This is a very large relational set where one of the log file is ( 2B rows and 100GB uncompressed).</a:t>
            </a:r>
          </a:p>
          <a:p>
            <a:r>
              <a:rPr lang="en-US" dirty="0"/>
              <a:t>2 Billion page views and 16,900,000 clicks of 700 Million unique users, across 560 sites.</a:t>
            </a:r>
            <a:endParaRPr lang="en-US" dirty="0" smtClean="0"/>
          </a:p>
          <a:p>
            <a:r>
              <a:rPr lang="en-US" dirty="0" smtClean="0"/>
              <a:t>Link to acquire the data: </a:t>
            </a:r>
            <a:r>
              <a:rPr lang="en-US" dirty="0" smtClean="0">
                <a:hlinkClick r:id="rId3"/>
              </a:rPr>
              <a:t>https://www.kaggle.com/c/outbrain-click-prediction/data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BiG</a:t>
            </a:r>
            <a:r>
              <a:rPr lang="en-US" dirty="0" smtClean="0"/>
              <a:t> or Small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Collected Data from multiple CSV files</a:t>
            </a:r>
          </a:p>
          <a:p>
            <a:r>
              <a:rPr lang="en-US" dirty="0"/>
              <a:t>Database Size - ~</a:t>
            </a:r>
            <a:r>
              <a:rPr lang="en-US" dirty="0" smtClean="0"/>
              <a:t>9.7GB</a:t>
            </a:r>
            <a:endParaRPr lang="en-US" dirty="0"/>
          </a:p>
          <a:p>
            <a:r>
              <a:rPr lang="en-US" dirty="0"/>
              <a:t>Did not even load the </a:t>
            </a:r>
            <a:r>
              <a:rPr lang="en-US" dirty="0" smtClean="0"/>
              <a:t>entire PAGE_VIEW log!!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0328" y="3408358"/>
            <a:ext cx="134042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table         </a:t>
            </a:r>
            <a:r>
              <a:rPr lang="is-IS" sz="1600" dirty="0" smtClean="0">
                <a:solidFill>
                  <a:srgbClr val="000000"/>
                </a:solidFill>
                <a:latin typeface="Menlo" charset="0"/>
              </a:rPr>
              <a:t>       | </a:t>
            </a:r>
            <a:r>
              <a:rPr lang="is-IS" sz="1600" dirty="0">
                <a:solidFill>
                  <a:srgbClr val="000000"/>
                </a:solidFill>
                <a:latin typeface="Menlo" charset="0"/>
              </a:rPr>
              <a:t>table_size | related_objects_size | total_table_size | live_rows 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----------------------+------------+----------------------+------------------+-----------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promoted_content     | 32 MB      | 32 kB                | 32 MB            |    559583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documents_meta       | 164 MB     | 64 kB                | 164 MB           |   2999334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documents_categories | 273 MB     | 88 kB                | 273 MB           |   5481471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documents_entities   | 446 MB     | 136 kB               | 446 MB           |   5537633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page_views_sample    | 726 MB     | 200 kB               | 726 MB           |  10000008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documents_topics     | 564 MB     | 160 kB               | 564 MB           |  11325980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events               | 1822 MB    | 480 kB               | 1822 MB          |  23121858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clicks_test          | 1361 MB    | 360 kB               | 1361 MB          |  32225335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clicks_train         | 4336 MB    | 1112 kB              | 4337 MB          |  87141751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TOTAL                | 9724 MB    | 2632 kB              | 9726 MB          | 178392953</a:t>
            </a:r>
            <a:endParaRPr lang="is-IS" sz="16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Pre-Processing and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Data Provided was normalized table</a:t>
            </a:r>
          </a:p>
          <a:p>
            <a:pPr lvl="1"/>
            <a:r>
              <a:rPr lang="en-US" dirty="0" smtClean="0"/>
              <a:t>Created  </a:t>
            </a:r>
            <a:r>
              <a:rPr lang="en-US" dirty="0" smtClean="0"/>
              <a:t>a relational database locally for each data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Hand picked selected features based on cardinality of the data set</a:t>
            </a:r>
          </a:p>
          <a:p>
            <a:pPr lvl="1"/>
            <a:r>
              <a:rPr lang="en-US" dirty="0" smtClean="0"/>
              <a:t>Developed Intermediate tables to extract key features</a:t>
            </a:r>
            <a:endParaRPr lang="en-US" dirty="0" smtClean="0"/>
          </a:p>
          <a:p>
            <a:pPr lvl="1"/>
            <a:r>
              <a:rPr lang="en-US" dirty="0" smtClean="0"/>
              <a:t>Create </a:t>
            </a:r>
            <a:r>
              <a:rPr lang="en-US" dirty="0" smtClean="0"/>
              <a:t>a de-normalized fact table to get </a:t>
            </a:r>
            <a:r>
              <a:rPr lang="en-US" dirty="0" smtClean="0"/>
              <a:t>selected the features</a:t>
            </a:r>
            <a:endParaRPr lang="en-US" dirty="0" smtClean="0"/>
          </a:p>
          <a:p>
            <a:pPr lvl="1"/>
            <a:r>
              <a:rPr lang="en-US" dirty="0" smtClean="0"/>
              <a:t>Create Feature and Response vector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-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Clicks_train</a:t>
            </a:r>
            <a:r>
              <a:rPr lang="en-US" dirty="0" smtClean="0"/>
              <a:t> and Test </a:t>
            </a:r>
          </a:p>
          <a:p>
            <a:pPr lvl="1"/>
            <a:r>
              <a:rPr lang="en-US" dirty="0" smtClean="0"/>
              <a:t>Number of Ads Vs proportion of set</a:t>
            </a:r>
          </a:p>
          <a:p>
            <a:pPr lvl="1"/>
            <a:r>
              <a:rPr lang="en-US" dirty="0" smtClean="0"/>
              <a:t>Train VS Test distribution</a:t>
            </a:r>
          </a:p>
          <a:p>
            <a:pPr lvl="1"/>
            <a:r>
              <a:rPr lang="en-US" dirty="0" smtClean="0"/>
              <a:t>Number of times an add appeared</a:t>
            </a:r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Platforms</a:t>
            </a:r>
          </a:p>
          <a:p>
            <a:pPr lvl="1"/>
            <a:r>
              <a:rPr lang="en-US" dirty="0" smtClean="0"/>
              <a:t>Missing values</a:t>
            </a:r>
          </a:p>
          <a:p>
            <a:r>
              <a:rPr lang="en-US" dirty="0" smtClean="0"/>
              <a:t>Document Meta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n-US" sz="2000" dirty="0"/>
              <a:t>Python Note </a:t>
            </a:r>
            <a:r>
              <a:rPr lang="en-US" sz="2000" dirty="0" smtClean="0"/>
              <a:t>book: </a:t>
            </a:r>
            <a:r>
              <a:rPr lang="en-US" sz="1600" u="sng" dirty="0" smtClean="0">
                <a:hlinkClick r:id="rId3"/>
              </a:rPr>
              <a:t>https</a:t>
            </a:r>
            <a:r>
              <a:rPr lang="en-US" sz="1600" u="sng" dirty="0">
                <a:hlinkClick r:id="rId3"/>
              </a:rPr>
              <a:t>://github.com/Pramodv79/DSClickPrediction/blob/master/notebooks/EDA_OutbrainRawDataset.ipynb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7</a:t>
            </a:fld>
            <a:endParaRPr lang="en-US"/>
          </a:p>
        </p:txBody>
      </p:sp>
      <p:sp>
        <p:nvSpPr>
          <p:cNvPr id="6" name="AutoShape 2" descr="data:image/png;base64,iVBORw0KGgoAAAANSUhEUgAAAt0AAAENCAYAAADT4dlAAAAABHNCSVQICAgIfAhkiAAAAAlwSFlz%0AAAALEgAACxIB0t1+/AAAIABJREFUeJzt3Xu4XVV57/Hvz3AJRBQMEYUQExW5HI5QjYFWakHFBkWx%0ArXpAQUUwpYWKbSniqdVqL+qh9QgtykGkajVcFChRAgjeKCJKQFSCXCJiEy6C4SYiAvKeP9bcdrHZ%0AO1lJ9lwrWfv7eZ717LnGHGPOd2ZB8u6x3jlmqgpJkiRJ7XnSoAOQJEmShp1JtyRJktQyk25JkiSp%0AZSbdkiRJUstMuiVJkqSWmXRLkiRJLTPpliRJklpm0i1JkiS1zKRbkiRJatlGgw6gLVtvvXXNnj17%0A0GFIkiRpiF111VU/q6oZq+s3tEn37NmzWbJkyaDDkCRJ0hBL8pNe+lleIkmSJLXMpFuSJElqmUm3%0AJEmS1LKhremWJElS+x555BFWrFjBQw89NOhQWjV16lRmzpzJxhtvvFbjTbolSZK01lasWMEWW2zB%0A7NmzSTLocFpRVaxcuZIVK1YwZ86ctTqG5SWSJElaaw899BDTp08f2oQbIAnTp09fp9l8k25JkiSt%0Ak2FOuEes6zWadEuSJEkts6ZbkiRJE+bgE86f0ON99uhXrXL/vffey8KFC/nTP/3TNTruK1/5ShYu%0AXMiWW265LuH1zKRbQ2ei/2cfhNX9BSNJkjruvfdePvaxjz0h6X700UfZaKPxU93Fixe3HdrjmHRL%0AkiRpg3Xcccfxox/9iN13352NN96YqVOnstVWW3H99ddz44038trXvpbly5fz0EMPcfTRR7NgwQIA%0AZs+ezZIlS3jggQfYb7/92Guvvbj88svZbrvtOO+889hss80mNE5ruiVJkrTB+tCHPsRznvMcrrnm%0AGo4//niuvvpqTjjhBG688UYATjvtNK666iqWLFnCiSeeyMqVK59wjJtuuokjjzySpUuXsuWWW3L2%0A2WdPeJzOdEuSJGlozJs373FraZ944omce+65ACxfvpybbrqJ6dOnP27MnDlz2H333QF44QtfyC23%0A3DLhcZl0S5IkaWhMmzbtN9tf//rXueSSS/jWt77F5ptvzt577z3mWtubbrrpb7anTJnCL3/5ywmP%0Ay/ISSZIkbbC22GILfv7zn4+577777mOrrbZi88035/rrr+eKK67oc3T/zZluSZIkTZh+r8A1ffp0%0AXvziF7Prrruy2Wabsc022/xm3/z58zn55JPZeeed2XHHHdlzzz37Gls3k25JkiRt0BYuXDhm+6ab%0AbsoFF1ww5r6Ruu2tt96aa6+99jftxxxzzITHB5aXSJIkSa0z6ZYkSZJa1rekO8n8JDckWZbkuDH2%0AH5Dk+0muSbIkyV69jpUkSdLgVNWgQ2jdul5jX5LuJFOAk4D9gF2Ag5LsMqrbV4Ddqmp34G3AqWsw%0AVpIkSQMwdepUVq5cOdSJd1WxcuVKpk6dutbH6NeNlPOAZVV1M0CSM4ADgOtGOlTVA139pwHV61hJ%0AkiQNxsyZM1mxYgV33XXXoENp1dSpU5k5c+Zaj+9X0r0dsLzr/Qpgj9GdkvwB8EHg6cDIejM9jW3G%0ALwAWAMyaNWudg5YkSdKqbbzxxo97AqTGtl7dSFlV51bVTsBrgb9bi/GnVNXcqpo7Y8aMiQ9QkiRJ%0AWgv9SrpvBbbvej+zaRtTVV0KPDvJ1ms6VpIkSVrf9Ku85EpghyRz6CTMBwJv7O6Q5LnAj6qqkrwA%0A2BRYCdy7urGSJp+DTzh/0CGss34/tU2SNDh9Sbqr6tEkRwEXAVOA06pqaZIjmv0nA38EvDnJI8Av%0Agf9Vndtgxxzbj7glSZKkidC3x8BX1WJg8ai2k7u2Pwx8uNexkiRJ0oZivbqRUpIkSRpGJt2SJElS%0Ay0y6JUmSpJaZdEuSJEktM+mWJEmSWmbSLUmSJLXMpFuSJElqmUm3JEmS1DKTbkmSJKllJt2SJElS%0Ay0y6JUmSpJaZdEuSJEktM+mWJEmSWmbSLUmSJLXMpFuSJElqmUm3JEmS1DKTbkmSJKllJt2SJElS%0Ay0y6JUmSpJaZdEuSJEktM+mWJEmSWmbSLUmSJLXMpFuSJElqWd+S7iTzk9yQZFmS48bY/6Yk30/y%0AgySXJ9mta98tTfs1SZb0K2ZJkiRpImzUj5MkmQKcBOwLrACuTLKoqq7r6vZj4Peq6p4k+wGnAHt0%0A7d+nqn7Wj3glSZKkidSvme55wLKqurmqHgbOAA7o7lBVl1fVPc3bK4CZfYpNkiRJalW/ku7tgOVd%0A71c0beM5DLig630BlyS5KsmCFuKTJEmSWtOX8pI1kWQfOkn3Xl3Ne1XVrUmeDlyc5PqqunSMsQuA%0ABQCzZs3qS7ySJEnS6vRrpvtWYPuu9zObtsdJ8nzgVOCAqlo50l5VtzY/7wTOpVOu8gRVdUpVza2q%0AuTNmzJjA8CVJkqS116+k+0pghyRzkmwCHAgs6u6QZBZwDnBIVd3Y1T4tyRYj28ArgGv7FLckSZK0%0AznpKupOcN077Ob2Mr6pHgaOAi4AfAmdV1dIkRyQ5oun2XmA68LFRSwNuA1yW5HvAd4Dzq+rCXs4r%0ASZIkrQ96reneZ5z2vXs9UVUtBhaPaju5a/tw4PAxxt0M7Da6XZIkSdpQrDLpTvKBZnOTru0RzwZ+%0A0kpUkiRJ0hBZ3Uz3yM2PT+LxN0IWnSUA/7aFmCRJkqShssqku6oOBUhyeVV9oj8hSZIkScOlp5ru%0AqvpEkp2A1wPbVNVRSXYENq2q77caoSRJkrSB63X1ktcD/0nnKZJvbpq3AD7SUlySJEnS0Oh1ne4P%0AAC+vqiOAXzdt38NVRSRJkqTV6jXpfjowUkZSXT9r7O6SJEmSRvSadF8FHDKq7UA6D6uRJEmStAq9%0APhznHcCXkxwGTEtyEfA8Oo9klyRJkrQKva5ecn2zesn+wJforNH9pap6oM3gJEmSpGHQ60w3VfUg%0AcBZAkmcDWwMm3ZIkSdJq9Lpk4OlJfqfZPhRYCixtyk0kSZIkrUKvN1K+DFjSbP8F8HJgHnBcG0FJ%0AkiRJw6TX8pJNqurhJNsBT6uqbwIk2aa90CRJkqTh0GvSfU2SdwPPAs4HaBLw+9sKTJIkSRoWvZaX%0AHAb8T2Az4D1N228Dn2sjKEmSJGmY9Lpk4I+AN45q+wLwhTaCkiRJkoZJrzPdkiRJktaSSbckSZLU%0AMpNuSZIkqWXjJt1Jrujafl9/wpEkSZKGz6pmup+XZGqz/Zf9CEaSJEkaRqtaveQ84MYktwCbJbl0%0ArE5V9ZI2ApMkSZKGxbhJd1UdmmQvYDbwIuCT63KiJPOBE4ApwKlV9aFR+98EvAsI8HPgT6rqe72M%0AlSRJktZnq1ynu6ouAy5LsklVfXptT5JkCnASsC+wArgyyaKquq6r24+B36uqe5LsB5wC7NHjWEmS%0AJGm91dPqJVV1WpK9k5yW5KLm5z5rcJ55wLKqurmqHgbOAA4YdY7Lq+qe5u0VwMxex0qSJEnrs56S%0A7iSHA2cBdwDnALcDpyd5e4/n2Q5Y3vV+RdM2nsOAC9ZyrCRJkrRe6ekx8MCxwL4jNdYASc4EzgY+%0AMZEBNTPohwF7rcXYBcACgFmzZk1kWJIkSdJa6/XhONOB0TXUNwBP63H8rcD2Xe9nNm2Pk+T5wKnA%0AAVW1ck3GAlTVKVU1t6rmzpgxo8fQJEmSpHb1mnRfBnwkyeYASaYBxwOX9zj+SmCHJHOSbAIcCCzq%0A7pBkFp3SlUOq6sY1GStJkiStz3otLzkCOBO4L8nddGa4LwcO6mVwVT2a5CjgIjrL/p1WVUuTHNHs%0APxl4L50Z9Y8lAXi0mbUec2zPVyhJkiQNWE9Jd1XdDrwkyUxgW+C2qlqxJieqqsXA4lFtJ3dtHw4c%0A3utYSZIkaUPR60w3AE2ivUbJtiRJkjTZ9VrTLUmSJGktmXRLkiRJLTPpliRJklrWc013kqcCOwJP%0A7m6vqq9OdFCSJEnSMOkp6U7yVuAk4AHgwa5dBTx74sOSJEmShkevM93/ALyuqi5oMxhJkiRpGPVa%0A070R8OU2A5EkSZKGVa9J94eB9yTxxktJkiRpDfVaXvLnwDOAY5Os7N5RVbMmPCpJkiRpiPSadB/c%0AahSSJEnSEOsp6a6qb7QdiCRJkjSseqrRTrJxkvcnuTnJQ83P9yfZpO0AJUmSpA1dr+Ul/weYBxwB%0A/AR4FvA3wFPo1HtLkiRJGkevSffrgd2qauQmyhuSXA18D5NuSZIkaZV6XQIwa9guSZIkqdFr0v15%0A4ItJfj/JzknmA/8BnNVeaJIkSdJw6LW85FjgPcBJwLbAbcDpwN+3FJckSZI0NHpdMvBh4L3NS5Ik%0ASdIaGDfpTvKSqrq02X7peP2q6qttBCZJkiQNi1XNdH8M2LXZ/uQ4fQp49oRGJEmSJA2ZcZPuqtq1%0Aa3tOf8KRJEmShk+vT6Q8b5z2cyY2HEmSJGn49Lpk4D7jtO/d64mSzE9yQ5JlSY4bY/9OSb6V5FdJ%0Ajhm175YkP0hyTZIlvZ5TkiRJWh+scvWSJB9oNjfp2h7xbDqPhF+tJFPoLDe4L7ACuDLJoqq6rqvb%0A3cA7gNeOc5h9qupnvZxPkiRJWp+sbqZ7++b1pK7t7YGZwHI6j4fvxTxgWVXd3Cw/eAZwQHeHqrqz%0Aqq4EHuk9fEmSJGn9t8qZ7qo6NMmTgMuBz1TVr9byPNvRSdJHrAD2WIPxBVyS5NfA/6uqU9YyDkmS%0AJKnvVlvTXVWPAR9Zh4R7IuxVVbsD+wFHJnnJWJ2SLEiyJMmSu+66q78RSpIkSePo9UbKS5PsuQ7n%0AuZVOWcqImU1bT6rq1ubnncC5dMpVxup3SlXNraq5M2bMWIdwJUmSpInT02Pg6dwweUGzdOByOuUe%0AAFRVL4+GvxLYIckcOsn2gcAbezlxkmnAk6rq5832K4DRN3VKkiRJ661ek+7NgP9otmd2tdcYfZ+g%0Aqh5NchRwETAFOK2qliY5otl/cpJnAEuApwCPJXknsAuwNXBukpF4F1bVhT3GLUmSJA1cT0l3VR26%0ArieqqsXA4lFtJ3dt38HjE/oR9wO7rev5JUmSpEHpdaabJDsAB9FZieRW4PSquqmtwCRJkqRh0etj%0A4F8NXAXsROchNjsCS5K8psXYJEmSpKHQ60z3PwIHVNXXRhqS7A38K7CohbgkSZKkodHrkoEzgf8c%0A1XYZY9dgS5IkSerSa9J9DfCXo9r+ommXJEmStAq9lpf8CfDFJEfTWad7FvAL4NVtBSZJkiQNi16X%0ADLw+yc7AnsC2wG3At6vqkTaDkyRJkoZBr+Ul0HkQTvfrsVYikiRJkoZMTzPdSZ5P54mUm9JZo3sm%0A8FCSP6iq77UYnyRJkrTB63Wm+zTgJGBmVc2j84Ccf23aJUmSJK1Cr0n384CPVlUBND9PAHZoKzBJ%0AkiRpWPSadC8GRj998tXA+RMbjiRJkjR8el0ycApwRpKr6CwZuD3wQuC8JJ8Z6VRVb574ECVJkqQN%0AW69J97XNa8R1wEUTH44kSZI0fHpdp/v9bQciSZIkDateZ7pJsjfwZjorl9wK/HtVfa2luCRJkqSh%0A0dONlEkOB84C7gDOAW4HTk/y9hZjkyRJkoZCrzPdxwL7dj8IJ8mZwNnAJ9oITJIkSRoWvS4ZOJ3O%0AzZPdbgCeNrHhSJIkScOn16T7MuAjSTYHSDINOB64vK3AJEmSpGHRa9J9BPB84L4kPwXuBXYD/rit%0AwCRJkqRhsdqa7iQBNgNeBjwD2Ba4rapWtBybJEmSNBRWm3RXVSX5AbBFk2ibbEuSJElroNfyku8C%0Az2szEEmSJGlY9Zp0fx24MMnfJjksydtGXr2eKMn8JDckWZbkuDH275TkW0l+leSYNRkrSZIkrc96%0AXaf7xcCPgd8b1V7AaasbnGQKcBKwL53ylCuTLKqq7mUI7wbeAbx2LcZKkiRJ662eku6q2mcdzzMP%0AWFZVNwMkOQM4gK61v6vqTuDOJK9a07GSJEnS+myVSXezLvd7gF2Bq4EPVtWv1uI82wHLu96vAPaY%0A6LFJFgALAGbNmrXmUQ6pg084f9AhrJPPHj369zBJkqQNy+pquk8CXg1cD7wO+KfWI1oHVXVKVc2t%0AqrkzZswYdDiSJEkSsPqkez7wiqo6FtgP2H8tz3MrsH3X+5lNW9tjJUmSpIFbXdI9rapuB6iq5cBT%0A1/I8VwI7JJmTZBPgQGBRH8ZKkiRJA7e6Gyk3SrIPkHHeU1VfXd1JqurRJEcBFwFTgNOqammSI5r9%0AJyd5BrAEeArwWJJ3ArtU1f1jjV2zy5QkSZIGZ3VJ9508fknAlaPeF/DsXk5UVYuBxaPaTu7avoNO%0A6UhPYyVJkqQNxSqT7qqa3ac4JEmSpKHV6xMpJUmSJK0lk25JkiSpZSbdkiRJUst6egy8pPXbhv7U%0AUfDJo5Kk4eZMtyRJktQyk25JkiSpZSbdkiRJUstMuiVJkqSWmXRLkiRJLTPpliRJklpm0i1JkiS1%0AzKRbkiRJaplJtyRJktQyk25JkiSpZSbdkiRJUss2GnQAkiSN5+ATzh90COvss0e/atAhSFoPONMt%0ASZIktcykW5IkSWqZ5SWSJK1HNvSSGstppLE50y1JkiS1zKRbkiRJaplJtyRJktSyviXdSeYnuSHJ%0AsiTHjbE/SU5s9n8/yQu69t2S5AdJrkmypF8xS5IkSROhLzdSJpkCnATsC6wArkyyqKqu6+q2H7BD%0A89oD+Hjzc8Q+VfWzfsQrSZIkTaR+zXTPA5ZV1c1V9TBwBnDAqD4HAJ+pjiuALZM8s0/xSZIkSa3p%0AV9K9HbC86/2Kpq3XPgVckuSqJAtai1KSJElqwYayTvdeVXVrkqcDFye5vqouHd2pScgXAMyaNavf%0AMUqSJElj6lfSfSuwfdf7mU1bT32qauTnnUnOpVOu8oSku6pOAU4BmDt3bo0ViA8dkCRJUr/1q7zk%0ASmCHJHOSbAIcCCwa1WcR8OZmFZM9gfuq6vYk05JsAZBkGvAK4No+xS1JkiSts77MdFfVo0mOAi4C%0ApgCnVdXSJEc0+08GFgOvBJYBDwKHNsO3Ac5NMhLvwqq6sB9xS5IkSROhbzXdVbWYTmLd3XZy13YB%0AR44x7mZgt9YDlCRJklriEyklSZKklpl0S5IkSS0z6ZYkSZJaZtItSZIktcykW5IkSWqZSbckSZLU%0AMpNuSZIkqWUm3ZIkSVLLTLolSZKklpl0S5IkSS0z6ZYkSZJaZtItSZIktcykW5IkSWqZSbckSZLU%0AMpNuSZIkqWUm3ZIkSVLLTLolSZKklpl0S5IkSS3baNABSJKkye3gE84fdAjr5LNHv2rQIWgD4Ey3%0AJEmS1DKTbkmSJKllJt2SJElSy0y6JUmSpJb17UbKJPOBE4ApwKlV9aFR+9PsfyXwIPDWqrq6l7GS%0ANBls6DebgTecSZq8+jLTnWQKcBKwH7ALcFCSXUZ12w/YoXktAD6+BmMlSZKk9Va/ykvmAcuq6uaq%0Aehg4AzhgVJ8DgM9UxxXAlkme2eNYSZIkab3Vr/KS7YDlXe9XAHv00Ge7HsdKkiRpPWV5HKSqJiiU%0AVZwkeR0wv6oOb94fAuxRVUd19fkS8KGquqx5/xXgXcDs1Y3tOsYCOqUpADsCN7R2UePbGvjZAM47%0ASF7z5OA1D7/Jdr3gNU8WXvPkMKhrflZVzVhdp37NdN8KbN/1fmbT1kufjXsYC0BVnQKcsq7Brosk%0AS6pq7iBj6DeveXLwmoffZLte8JonC695cljfr7lfNd1XAjskmZNkE+BAYNGoPouAN6djT+C+qrq9%0Ax7GSJEnSeqsvM91V9WiSo4CL6Cz7d1pVLU1yRLP/ZGAxneUCl9FZMvDQVY3tR9ySJEnSROjbOt1V%0AtZhOYt3ddnLXdgFH9jp2PTbQ8pYB8ZonB695+E226wWvebLwmieH9fqa+3IjpSRJkjSZ+Rh4SZIk%0AqWUm3RMkyfZJvpbkuiRLkxw96JjalGRqku8k+V5zve8fdEz9kmRKku82y1wOvSS3JPlBkmuSLBl0%0APP2QZMskX0hyfZIfJvntQcfUpiQ7Np/vyOv+JO8cdFxtS/Lnzd9f1yY5PcnUQcfUtiRHN9e7dFg/%0A4ySnJbkzybVdbU9LcnGSm5qfWw0yxok2zjW/vvmcH0uy3q7osTbGud7jm7+zv5/k3CRbDjLGsZh0%0AT5xHgb+sql2APYEjh/xx9b8CXlpVuwG7A/ObVWcmg6OBHw46iD7bp6p2X5+XYppgJwAXVtVOwG4M%0A+eddVTc0n+/uwAvp3Mx+7oDDalWS7YB3AHOralc6N+ofONio2pVkV+DtdJ70vBuwf5LnDjaqVnwK%0AmD+q7TjgK1W1A/CV5v0w+RRPvOZrgT8ELu17NO37FE+83ouBXavq+cCNwLv7HdTqmHRPkKq6vaqu%0AbrZ/Tucf6e0GG1V7quOB5u3GzWvobxBIMhN4FXDqoGNRO5I8FXgJ8EmAqnq4qu4dbFR99TLgR1X1%0Ak0EH0gcbAZsl2QjYHLhtwPG0bWfg21X1YFU9CnyDTlI2VKrqUuDuUc0HAJ9utj8NvLavQbVsrGuu%0Aqh9W1SAeEti6ca73y81/1wBX0Hmuy3rFpLsFSWYDvwV8e7CRtKsps7gGuBO4uKqG+nobHwWOBR4b%0AdCB9VMAlSa5qnvo67OYAdwH/1pQRnZpk2qCD6qMDgdMHHUTbqupW4J+A/wJup/NsiC8PNqrWXQv8%0AbpLpSTans0zv9qsZMyy2aZ79AXAHsM0gg1Hr3gZcMOggRjPpnmBJngycDbyzqu4fdDxtqqpfN19H%0AzwTmNV9dDq0k+wN3VtVVg46lz/ZqPuf96JRNvWTQAbVsI+AFwMer6reAXzB8X0WPqXkA2WuAzw86%0AlrY1Nb0H0Pkla1tgWpKDBxtVu6rqh8CHgS8DFwLXAL8eaFAD0CxRPPTfzE5WSf6aTsnv5wYdy2gm%0A3RMoycZ0Eu7PVdU5g46nX5qv3r/GE+urhs2LgdckuQU4A3hpks8ONqT2NTOCVNWddOp85w02otat%0AAFZ0fXPzBTpJ+GSwH3B1Vf100IH0wcuBH1fVXVX1CHAO8DsDjql1VfXJqnphVb0EuIdO7etk8NMk%0AzwRoft454HjUgiRvBfYH3lTr4ZrYJt0TJEno1ID+sKo+Muh42pZkxsidwUk2A/YFrh9sVO2qqndX%0A1cyqmk3nK/ivVtVQz4wlmZZki5Ft4BV0vqIeWlV1B7A8yY5N08uA6wYYUj8dxCQoLWn8F7Bnks2b%0Av79fxpDfMAuQ5OnNz1l06rkXDjaivlkEvKXZfgtw3gBjUQuSzKdT/vmaqnpw0PGMpW9PpJwEXgwc%0AAvygqXMG+N/N0zSH0TOBTyeZQueXt7OqalIsoTfJbAOc28lJ2AhYWFUXDjakvvgz4HNNucXNwKED%0Ajqd1zS9V+wJ/POhY+qGqvp3kC8DVdL6K/i7r+dPsJsjZSaYDjwBHDuNNwklOB/YGtk6yAngf8CHg%0ArCSHAT8B3jC4CCfeONd8N/AvwAzg/CTXVNXvDy7KiTPO9b4b2BS4uPk364qqOmJgQY7BJ1JKkiRJ%0ALbO8RJIkSWqZSbckSZLUMpNuSZIkqWUm3ZIkSVLLTLolSZKklpl0S9IES/KpJH8/oHMnyb8luSfJ%0AdybomLckefkajvndJDdM0PlnJ6kkGzXvL0jyltWNW80x35rksomIT5J6YdItaeg1SeOdzVrUI22H%0AJ/n6AMNqy1501tueWVXjPj00yd5NIvuuNoKoqv+sqh1X33Otjr1fVX26jWNLUltMuiVNFlOAowcd%0AxJpqHkC1Jp4F3FJVv1hNv7fQeXjGm9cqMEnSGjHpljRZHA8ck2TL0TtGly80bV9Pcniz/dYk30zy%0Af5Pcm+TmJL/TtC9vZtFHlztsneTiJD9P8o0kz+o69k7NvruT3JDkDV37PpXk40kWJ/kFsM8Y8W6b%0AZFEzflmStzfthwGnAr+d5IEk7x/rD6KZ8X8dcCSwQ5K5o/YfkuQnSVYm+etR++YlWZLk/iQ/TfKR%0Acc6xd/OkuJH3tyQ5Jsn3k9yX5MwkU8cZOyXJPyX5WZKbgVeN2t/92Ty3+fO9r+l/Zle/SvKO5vP6%0AWZLjk4z5716SE5rP8v4kVyX53ab9GUkebJ7iONL3BUnuSrLxWMeSpLGYdEuaLJYAXweOWcvxewDf%0AB6YDC4EzgBcBzwUOBv41yZO7+r8J+Dtga+Aa4HPwm4T34uYYTwcOBD6WZJeusW8E/gHYAhir7vgM%0AYAWwLZ3k+R+TvLSqPgkcAXyrqp5cVe8b51r+EHgA+DxwEZ1Zb5r4dgE+DhzSHH86MLNr7AnACVX1%0AFOA5wFnjnGMsbwDmA3OA5wNvHaff24H9gd8C5jbXOJ6/A74MbNXE+S+j9v9Bc4wXAAcAbxvnOFcC%0AuwNPo/PZfD7J1Kq6g85/N92PDT8EOKOqHllFXJL0OCbdkiaT9wJ/lmTGWoz9cVX9W1X9GjgT2B74%0AQFX9qqq+DDxMJwEfcX5VXVpVvwL+ms7s8/Z0kslbmmM9WlXfBc4GXt819ryq+mZVPVZVD3UH0Rzj%0AxcC7quqhqrqGzuz2mpSJvAU4s7mWhcCBXbO2rwO+1BX73wCPdY19BHhukq2r6oGqumINzntiVd1W%0AVXcDX6ST5I7lDcBHq2p50/eDqzjmI3RKarZt/jxG/5Ly4aq6u6r+C/gocNBYB6mqz1bVyuYz+Wdg%0AU2CkJv3TdH6xGin3OQj499VerSR1MemWNGlU1bXAl4Dj1mL4T7u2f9kcb3Rb90z38q7zPkCnfnpb%0AOgniHk2Zyr1J7qUzK/6MscaOYVvg7qr6eVfbT4DtermIJmnfh2bmHTgPmMp/l3BsOyr2XwAruw5x%0AGPA84PokVybZv5fzNu7o2n6Qx/95dXtcDHSubzzHAgG+k2RpktEz2aOPs+1YB2lKX37YlKncCzyV%0AzrcU0Pkz2iXJHDo3qd5XVROyMoykyWOj1XeRpKHyPuBq4J+72kZuOtwcuL/Z7k6C18b2IxtN2cnT%0AgNvoJIHfqKp9VzG2VrHvNuBpSbboSrxnAbf2GNchdCZcvphkpG0qndnv/wBuB3buin1zOiUmncCq%0AbgIOamrL6CS+AAACL0lEQVSj/xD4QpLpPdy4uSZup+vPj871jakp/xipad8LuCTJpVW1rOmyPbC0%0A6zi3jT5GU799LPAyYGlVPZbkHjrJPFX1UJKz6Mx274Sz3JLWgjPdkiaVJhk7E3hHV9tddJLWg5ub%0A+N5Gp155XbwyyV5JNqFTd3xFVS2nM9P+vOZmxY2b14uS7Lzqw/0m1uXA5cAHk0xN8nw6s8+f7TGu%0AtwDvp1PaMfL6oybe6cAXgP27Yv8AXf9WJDk4yYyqegy4t2nuLj+ZCGcB70gyM8lWrOKbiSSvTzJS%0Ac34PnV9YuuP5qyRbNTP8R9P57EfbAngUuAvYKMl7gaeM6vMZOjXor8GkW9JaMOmWNBl9AJg2qu3t%0AwF/RKaX4H3QS23WxkM6s+t3AC2lqgpvZ6VfQuYHyNjolFx+mU0Pcq4OA2c34c4H3VdUlqxuUZE86%0A5S0nVdUdXa9FwDLgoKpaSmdVk4V0ZpzvoXPT5oj5wNIkD9C5qfLAqvrlGsTei0/QucHze3S+lThn%0AFX1fBHy7iWcRcHRV3dy1/zzgKjo3s54PfHKMY1wEXAjcSKcE5SFGlfhU1TfpJPNXV9Wqyl0kaUyp%0AWtW3mJIkbZiSFLBDV6nJuh7vq8DCqjp1Io4naXKxpluSpNVI8iL+e9lBSVpjlpdIkrQKST4NXAK8%0Ac9SqMZLUM8tLJEmSpJY50y1JkiS1zKRbkiRJaplJtyRJktQyk25JkiSpZSbdkiRJUstMuiVJkqSW%0A/X/aZBqc1uQ5rwAAAABJRU5ErkJggg=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t0AAAENCAYAAADT4dlAAAAABHNCSVQICAgIfAhkiAAAAAlwSFlz%0AAAALEgAACxIB0t1+/AAAIABJREFUeJzt3Xu4XVV57/Hvz3AJRBQMEYUQExW5HI5QjYFWakHFBkWx%0ArXpAQUUwpYWKbSniqdVqL+qh9QgtykGkajVcFChRAgjeKCJKQFSCXCJiEy6C4SYiAvKeP9bcdrHZ%0AO1lJ9lwrWfv7eZ717LnGHGPOd2ZB8u6x3jlmqgpJkiRJ7XnSoAOQJEmShp1JtyRJktQyk25JkiSp%0AZSbdkiRJUstMuiVJkqSWmXRLkiRJLTPpliRJklpm0i1JkiS1zKRbkiRJatlGgw6gLVtvvXXNnj17%0A0GFIkiRpiF111VU/q6oZq+s3tEn37NmzWbJkyaDDkCRJ0hBL8pNe+lleIkmSJLXMpFuSJElqmUm3%0AJEmS1LKhremWJElS+x555BFWrFjBQw89NOhQWjV16lRmzpzJxhtvvFbjTbolSZK01lasWMEWW2zB%0A7NmzSTLocFpRVaxcuZIVK1YwZ86ctTqG5SWSJElaaw899BDTp08f2oQbIAnTp09fp9l8k25JkiSt%0Ak2FOuEes6zWadEuSJEkts6ZbkiRJE+bgE86f0ON99uhXrXL/vffey8KFC/nTP/3TNTruK1/5ShYu%0AXMiWW265LuH1zKRbQ2ei/2cfhNX9BSNJkjruvfdePvaxjz0h6X700UfZaKPxU93Fixe3HdrjmHRL%0AkiRpg3Xcccfxox/9iN13352NN96YqVOnstVWW3H99ddz44038trXvpbly5fz0EMPcfTRR7NgwQIA%0AZs+ezZIlS3jggQfYb7/92Guvvbj88svZbrvtOO+889hss80mNE5ruiVJkrTB+tCHPsRznvMcrrnm%0AGo4//niuvvpqTjjhBG688UYATjvtNK666iqWLFnCiSeeyMqVK59wjJtuuokjjzySpUuXsuWWW3L2%0A2WdPeJzOdEuSJGlozJs373FraZ944omce+65ACxfvpybbrqJ6dOnP27MnDlz2H333QF44QtfyC23%0A3DLhcZl0S5IkaWhMmzbtN9tf//rXueSSS/jWt77F5ptvzt577z3mWtubbrrpb7anTJnCL3/5ywmP%0Ay/ISSZIkbbC22GILfv7zn4+577777mOrrbZi88035/rrr+eKK67oc3T/zZluSZIkTZh+r8A1ffp0%0AXvziF7Prrruy2Wabsc022/xm3/z58zn55JPZeeed2XHHHdlzzz37Gls3k25JkiRt0BYuXDhm+6ab%0AbsoFF1ww5r6Ruu2tt96aa6+99jftxxxzzITHB5aXSJIkSa0z6ZYkSZJa1rekO8n8JDckWZbkuDH2%0AH5Dk+0muSbIkyV69jpUkSdLgVNWgQ2jdul5jX5LuJFOAk4D9gF2Ag5LsMqrbV4Ddqmp34G3AqWsw%0AVpIkSQMwdepUVq5cOdSJd1WxcuVKpk6dutbH6NeNlPOAZVV1M0CSM4ADgOtGOlTVA139pwHV61hJ%0AkiQNxsyZM1mxYgV33XXXoENp1dSpU5k5c+Zaj+9X0r0dsLzr/Qpgj9GdkvwB8EHg6cDIejM9jW3G%0ALwAWAMyaNWudg5YkSdKqbbzxxo97AqTGtl7dSFlV51bVTsBrgb9bi/GnVNXcqpo7Y8aMiQ9QkiRJ%0AWgv9SrpvBbbvej+zaRtTVV0KPDvJ1ms6VpIkSVrf9Ku85EpghyRz6CTMBwJv7O6Q5LnAj6qqkrwA%0A2BRYCdy7urGSJp+DTzh/0CGss34/tU2SNDh9Sbqr6tEkRwEXAVOA06pqaZIjmv0nA38EvDnJI8Av%0Agf9Vndtgxxzbj7glSZKkidC3x8BX1WJg8ai2k7u2Pwx8uNexkiRJ0oZivbqRUpIkSRpGJt2SJElS%0Ay0y6JUmSpJaZdEuSJEktM+mWJEmSWmbSLUmSJLXMpFuSJElqmUm3JEmS1DKTbkmSJKllJt2SJElS%0Ay0y6JUmSpJaZdEuSJEktM+mWJEmSWmbSLUmSJLXMpFuSJElqmUm3JEmS1DKTbkmSJKllJt2SJElS%0Ay0y6JUmSpJaZdEuSJEktM+mWJEmSWmbSLUmSJLXMpFuSJElqWd+S7iTzk9yQZFmS48bY/6Yk30/y%0AgySXJ9mta98tTfs1SZb0K2ZJkiRpImzUj5MkmQKcBOwLrACuTLKoqq7r6vZj4Peq6p4k+wGnAHt0%0A7d+nqn7Wj3glSZKkidSvme55wLKqurmqHgbOAA7o7lBVl1fVPc3bK4CZfYpNkiRJalW/ku7tgOVd%0A71c0beM5DLig630BlyS5KsmCFuKTJEmSWtOX8pI1kWQfOkn3Xl3Ne1XVrUmeDlyc5PqqunSMsQuA%0ABQCzZs3qS7ySJEnS6vRrpvtWYPuu9zObtsdJ8nzgVOCAqlo50l5VtzY/7wTOpVOu8gRVdUpVza2q%0AuTNmzJjA8CVJkqS116+k+0pghyRzkmwCHAgs6u6QZBZwDnBIVd3Y1T4tyRYj28ArgGv7FLckSZK0%0AznpKupOcN077Ob2Mr6pHgaOAi4AfAmdV1dIkRyQ5oun2XmA68LFRSwNuA1yW5HvAd4Dzq+rCXs4r%0ASZIkrQ96reneZ5z2vXs9UVUtBhaPaju5a/tw4PAxxt0M7Da6XZIkSdpQrDLpTvKBZnOTru0RzwZ+%0A0kpUkiRJ0hBZ3Uz3yM2PT+LxN0IWnSUA/7aFmCRJkqShssqku6oOBUhyeVV9oj8hSZIkScOlp5ru%0AqvpEkp2A1wPbVNVRSXYENq2q77caoSRJkrSB63X1ktcD/0nnKZJvbpq3AD7SUlySJEnS0Oh1ne4P%0AAC+vqiOAXzdt38NVRSRJkqTV6jXpfjowUkZSXT9r7O6SJEmSRvSadF8FHDKq7UA6D6uRJEmStAq9%0APhznHcCXkxwGTEtyEfA8Oo9klyRJkrQKva5ecn2zesn+wJforNH9pap6oM3gJEmSpGHQ60w3VfUg%0AcBZAkmcDWwMm3ZIkSdJq9Lpk4OlJfqfZPhRYCixtyk0kSZIkrUKvN1K+DFjSbP8F8HJgHnBcG0FJ%0AkiRJw6TX8pJNqurhJNsBT6uqbwIk2aa90CRJkqTh0GvSfU2SdwPPAs4HaBLw+9sKTJIkSRoWvZaX%0AHAb8T2Az4D1N228Dn2sjKEmSJGmY9Lpk4I+AN45q+wLwhTaCkiRJkoZJrzPdkiRJktaSSbckSZLU%0AMpNuSZIkqWXjJt1Jrujafl9/wpEkSZKGz6pmup+XZGqz/Zf9CEaSJEkaRqtaveQ84MYktwCbJbl0%0ArE5V9ZI2ApMkSZKGxbhJd1UdmmQvYDbwIuCT63KiJPOBE4ApwKlV9aFR+98EvAsI8HPgT6rqe72M%0AlSRJktZnq1ynu6ouAy5LsklVfXptT5JkCnASsC+wArgyyaKquq6r24+B36uqe5LsB5wC7NHjWEmS%0AJGm91dPqJVV1WpK9k5yW5KLm5z5rcJ55wLKqurmqHgbOAA4YdY7Lq+qe5u0VwMxex0qSJEnrs56S%0A7iSHA2cBdwDnALcDpyd5e4/n2Q5Y3vV+RdM2nsOAC9ZyrCRJkrRe6ekx8MCxwL4jNdYASc4EzgY+%0AMZEBNTPohwF7rcXYBcACgFmzZk1kWJIkSdJa6/XhONOB0TXUNwBP63H8rcD2Xe9nNm2Pk+T5wKnA%0AAVW1ck3GAlTVKVU1t6rmzpgxo8fQJEmSpHb1mnRfBnwkyeYASaYBxwOX9zj+SmCHJHOSbAIcCCzq%0A7pBkFp3SlUOq6sY1GStJkiStz3otLzkCOBO4L8nddGa4LwcO6mVwVT2a5CjgIjrL/p1WVUuTHNHs%0APxl4L50Z9Y8lAXi0mbUec2zPVyhJkiQNWE9Jd1XdDrwkyUxgW+C2qlqxJieqqsXA4lFtJ3dtHw4c%0A3utYSZIkaUPR60w3AE2ivUbJtiRJkjTZ9VrTLUmSJGktmXRLkiRJLTPpliRJklrWc013kqcCOwJP%0A7m6vqq9OdFCSJEnSMOkp6U7yVuAk4AHgwa5dBTx74sOSJEmShkevM93/ALyuqi5oMxhJkiRpGPVa%0A070R8OU2A5EkSZKGVa9J94eB9yTxxktJkiRpDfVaXvLnwDOAY5Os7N5RVbMmPCpJkiRpiPSadB/c%0AahSSJEnSEOsp6a6qb7QdiCRJkjSseqrRTrJxkvcnuTnJQ83P9yfZpO0AJUmSpA1dr+Ul/weYBxwB%0A/AR4FvA3wFPo1HtLkiRJGkevSffrgd2qauQmyhuSXA18D5NuSZIkaZV6XQIwa9guSZIkqdFr0v15%0A4ItJfj/JzknmA/8BnNVeaJIkSdJw6LW85FjgPcBJwLbAbcDpwN+3FJckSZI0NHpdMvBh4L3NS5Ik%0ASdIaGDfpTvKSqrq02X7peP2q6qttBCZJkiQNi1XNdH8M2LXZ/uQ4fQp49oRGJEmSJA2ZcZPuqtq1%0Aa3tOf8KRJEmShk+vT6Q8b5z2cyY2HEmSJGn49Lpk4D7jtO/d64mSzE9yQ5JlSY4bY/9OSb6V5FdJ%0Ajhm175YkP0hyTZIlvZ5TkiRJWh+scvWSJB9oNjfp2h7xbDqPhF+tJFPoLDe4L7ACuDLJoqq6rqvb%0A3cA7gNeOc5h9qupnvZxPkiRJWp+sbqZ7++b1pK7t7YGZwHI6j4fvxTxgWVXd3Cw/eAZwQHeHqrqz%0Aqq4EHuk9fEmSJGn9t8qZ7qo6NMmTgMuBz1TVr9byPNvRSdJHrAD2WIPxBVyS5NfA/6uqU9YyDkmS%0AJKnvVlvTXVWPAR9Zh4R7IuxVVbsD+wFHJnnJWJ2SLEiyJMmSu+66q78RSpIkSePo9UbKS5PsuQ7n%0AuZVOWcqImU1bT6rq1ubnncC5dMpVxup3SlXNraq5M2bMWIdwJUmSpInT02Pg6dwweUGzdOByOuUe%0AAFRVL4+GvxLYIckcOsn2gcAbezlxkmnAk6rq5832K4DRN3VKkiRJ661ek+7NgP9otmd2tdcYfZ+g%0Aqh5NchRwETAFOK2qliY5otl/cpJnAEuApwCPJXknsAuwNXBukpF4F1bVhT3GLUmSJA1cT0l3VR26%0ArieqqsXA4lFtJ3dt38HjE/oR9wO7rev5JUmSpEHpdaabJDsAB9FZieRW4PSquqmtwCRJkqRh0etj%0A4F8NXAXsROchNjsCS5K8psXYJEmSpKHQ60z3PwIHVNXXRhqS7A38K7CohbgkSZKkodHrkoEzgf8c%0A1XYZY9dgS5IkSerSa9J9DfCXo9r+ommXJEmStAq9lpf8CfDFJEfTWad7FvAL4NVtBSZJkiQNi16X%0ADLw+yc7AnsC2wG3At6vqkTaDkyRJkoZBr+Ul0HkQTvfrsVYikiRJkoZMTzPdSZ5P54mUm9JZo3sm%0A8FCSP6iq77UYnyRJkrTB63Wm+zTgJGBmVc2j84Ccf23aJUmSJK1Cr0n384CPVlUBND9PAHZoKzBJ%0AkiRpWPSadC8GRj998tXA+RMbjiRJkjR8el0ycApwRpKr6CwZuD3wQuC8JJ8Z6VRVb574ECVJkqQN%0AW69J97XNa8R1wEUTH44kSZI0fHpdp/v9bQciSZIkDateZ7pJsjfwZjorl9wK/HtVfa2luCRJkqSh%0A0dONlEkOB84C7gDOAW4HTk/y9hZjkyRJkoZCrzPdxwL7dj8IJ8mZwNnAJ9oITJIkSRoWvS4ZOJ3O%0AzZPdbgCeNrHhSJIkScOn16T7MuAjSTYHSDINOB64vK3AJEmSpGHRa9J9BPB84L4kPwXuBXYD/rit%0AwCRJkqRhsdqa7iQBNgNeBjwD2Ba4rapWtBybJEmSNBRWm3RXVSX5AbBFk2ibbEuSJElroNfyku8C%0Az2szEEmSJGlY9Zp0fx24MMnfJjksydtGXr2eKMn8JDckWZbkuDH275TkW0l+leSYNRkrSZIkrc96%0AXaf7xcCPgd8b1V7AaasbnGQKcBKwL53ylCuTLKqq7mUI7wbeAbx2LcZKkiRJ662eku6q2mcdzzMP%0AWFZVNwMkOQM4gK61v6vqTuDOJK9a07GSJEnS+myVSXezLvd7gF2Bq4EPVtWv1uI82wHLu96vAPaY%0A6LFJFgALAGbNmrXmUQ6pg084f9AhrJPPHj369zBJkqQNy+pquk8CXg1cD7wO+KfWI1oHVXVKVc2t%0AqrkzZswYdDiSJEkSsPqkez7wiqo6FtgP2H8tz3MrsH3X+5lNW9tjJUmSpIFbXdI9rapuB6iq5cBT%0A1/I8VwI7JJmTZBPgQGBRH8ZKkiRJA7e6Gyk3SrIPkHHeU1VfXd1JqurRJEcBFwFTgNOqammSI5r9%0AJyd5BrAEeArwWJJ3ArtU1f1jjV2zy5QkSZIGZ3VJ9508fknAlaPeF/DsXk5UVYuBxaPaTu7avoNO%0A6UhPYyVJkqQNxSqT7qqa3ac4JEmSpKHV6xMpJUmSJK0lk25JkiSpZSbdkiRJUst6egy8pPXbhv7U%0AUfDJo5Kk4eZMtyRJktQyk25JkiSpZSbdkiRJUstMuiVJkqSWmXRLkiRJLTPpliRJklpm0i1JkiS1%0AzKRbkiRJaplJtyRJktQyk25JkiSpZSbdkiRJUss2GnQAkiSN5+ATzh90COvss0e/atAhSFoPONMt%0ASZIktcykW5IkSWqZ5SWSJK1HNvSSGstppLE50y1JkiS1zKRbkiRJaplJtyRJktSyviXdSeYnuSHJ%0AsiTHjbE/SU5s9n8/yQu69t2S5AdJrkmypF8xS5IkSROhLzdSJpkCnATsC6wArkyyqKqu6+q2H7BD%0A89oD+Hjzc8Q+VfWzfsQrSZIkTaR+zXTPA5ZV1c1V9TBwBnDAqD4HAJ+pjiuALZM8s0/xSZIkSa3p%0AV9K9HbC86/2Kpq3XPgVckuSqJAtai1KSJElqwYayTvdeVXVrkqcDFye5vqouHd2pScgXAMyaNavf%0AMUqSJElj6lfSfSuwfdf7mU1bT32qauTnnUnOpVOu8oSku6pOAU4BmDt3bo0ViA8dkCRJUr/1q7zk%0ASmCHJHOSbAIcCCwa1WcR8OZmFZM9gfuq6vYk05JsAZBkGvAK4No+xS1JkiSts77MdFfVo0mOAi4C%0ApgCnVdXSJEc0+08GFgOvBJYBDwKHNsO3Ac5NMhLvwqq6sB9xS5IkSROhbzXdVbWYTmLd3XZy13YB%0AR44x7mZgt9YDlCRJklriEyklSZKklpl0S5IkSS0z6ZYkSZJaZtItSZIktcykW5IkSWqZSbckSZLU%0AMpNuSZIkqWUm3ZIkSVLLTLolSZKklpl0S5IkSS0z6ZYkSZJaZtItSZIktcykW5IkSWqZSbckSZLU%0AMpNuSZIkqWUm3ZIkSVLLTLolSZKklpl0S5IkSS3baNABSJKkye3gE84fdAjr5LNHv2rQIWgD4Ey3%0AJEmS1DKTbkmSJKllJt2SJElSy0y6JUmSpJb17UbKJPOBE4ApwKlV9aFR+9PsfyXwIPDWqrq6l7GS%0ANBls6DebgTecSZq8+jLTnWQKcBKwH7ALcFCSXUZ12w/YoXktAD6+BmMlSZKk9Va/ykvmAcuq6uaq%0Aehg4AzhgVJ8DgM9UxxXAlkme2eNYSZIkab3Vr/KS7YDlXe9XAHv00Ge7HsdKkiRpPWV5HKSqJiiU%0AVZwkeR0wv6oOb94fAuxRVUd19fkS8KGquqx5/xXgXcDs1Y3tOsYCOqUpADsCN7R2UePbGvjZAM47%0ASF7z5OA1D7/Jdr3gNU8WXvPkMKhrflZVzVhdp37NdN8KbN/1fmbT1kufjXsYC0BVnQKcsq7Brosk%0AS6pq7iBj6DeveXLwmoffZLte8JonC695cljfr7lfNd1XAjskmZNkE+BAYNGoPouAN6djT+C+qrq9%0Ax7GSJEnSeqsvM91V9WiSo4CL6Cz7d1pVLU1yRLP/ZGAxneUCl9FZMvDQVY3tR9ySJEnSROjbOt1V%0AtZhOYt3ddnLXdgFH9jp2PTbQ8pYB8ZonB695+E226wWvebLwmieH9fqa+3IjpSRJkjSZ+Rh4SZIk%0AqWUm3RMkyfZJvpbkuiRLkxw96JjalGRqku8k+V5zve8fdEz9kmRKku82y1wOvSS3JPlBkmuSLBl0%0APP2QZMskX0hyfZIfJvntQcfUpiQ7Np/vyOv+JO8cdFxtS/Lnzd9f1yY5PcnUQcfUtiRHN9e7dFg/%0A4ySnJbkzybVdbU9LcnGSm5qfWw0yxok2zjW/vvmcH0uy3q7osTbGud7jm7+zv5/k3CRbDjLGsZh0%0AT5xHgb+sql2APYEjh/xx9b8CXlpVuwG7A/ObVWcmg6OBHw46iD7bp6p2X5+XYppgJwAXVtVOwG4M%0A+eddVTc0n+/uwAvp3Mx+7oDDalWS7YB3AHOralc6N+ofONio2pVkV+DtdJ70vBuwf5LnDjaqVnwK%0AmD+q7TjgK1W1A/CV5v0w+RRPvOZrgT8ELu17NO37FE+83ouBXavq+cCNwLv7HdTqmHRPkKq6vaqu%0AbrZ/Tucf6e0GG1V7quOB5u3GzWvobxBIMhN4FXDqoGNRO5I8FXgJ8EmAqnq4qu4dbFR99TLgR1X1%0Ak0EH0gcbAZsl2QjYHLhtwPG0bWfg21X1YFU9CnyDTlI2VKrqUuDuUc0HAJ9utj8NvLavQbVsrGuu%0Aqh9W1SAeEti6ca73y81/1wBX0Hmuy3rFpLsFSWYDvwV8e7CRtKsps7gGuBO4uKqG+nobHwWOBR4b%0AdCB9VMAlSa5qnvo67OYAdwH/1pQRnZpk2qCD6qMDgdMHHUTbqupW4J+A/wJup/NsiC8PNqrWXQv8%0AbpLpSTans0zv9qsZMyy2aZ79AXAHsM0gg1Hr3gZcMOggRjPpnmBJngycDbyzqu4fdDxtqqpfN19H%0AzwTmNV9dDq0k+wN3VtVVg46lz/ZqPuf96JRNvWTQAbVsI+AFwMer6reAXzB8X0WPqXkA2WuAzw86%0AlrY1Nb0H0Pkla1tgWpKDBxtVu6rqh8CHgS8DFwLXAL8eaFAD0CxRPPTfzE5WSf6aTsnv5wYdy2gm%0A3RMoycZ0Eu7PVdU5g46nX5qv3r/GE+urhs2LgdckuQU4A3hpks8ONqT2NTOCVNWddOp85w02otat%0AAFZ0fXPzBTpJ+GSwH3B1Vf100IH0wcuBH1fVXVX1CHAO8DsDjql1VfXJqnphVb0EuIdO7etk8NMk%0AzwRoft454HjUgiRvBfYH3lTr4ZrYJt0TJEno1ID+sKo+Muh42pZkxsidwUk2A/YFrh9sVO2qqndX%0A1cyqmk3nK/ivVtVQz4wlmZZki5Ft4BV0vqIeWlV1B7A8yY5N08uA6wYYUj8dxCQoLWn8F7Bnks2b%0Av79fxpDfMAuQ5OnNz1l06rkXDjaivlkEvKXZfgtw3gBjUQuSzKdT/vmaqnpw0PGMpW9PpJwEXgwc%0AAvygqXMG+N/N0zSH0TOBTyeZQueXt7OqalIsoTfJbAOc28lJ2AhYWFUXDjakvvgz4HNNucXNwKED%0Ajqd1zS9V+wJ/POhY+qGqvp3kC8DVdL6K/i7r+dPsJsjZSaYDjwBHDuNNwklOB/YGtk6yAngf8CHg%0ArCSHAT8B3jC4CCfeONd8N/AvwAzg/CTXVNXvDy7KiTPO9b4b2BS4uPk364qqOmJgQY7BJ1JKkiRJ%0ALbO8RJIkSWqZSbckSZLUMpNuSZIkqWUm3ZIkSVLLTLolSZKklpl0S9IES/KpJH8/oHMnyb8luSfJ%0AdybomLckefkajvndJDdM0PlnJ6kkGzXvL0jyltWNW80x35rksomIT5J6YdItaeg1SeOdzVrUI22H%0AJ/n6AMNqy1501tueWVXjPj00yd5NIvuuNoKoqv+sqh1X33Otjr1fVX26jWNLUltMuiVNFlOAowcd%0AxJpqHkC1Jp4F3FJVv1hNv7fQeXjGm9cqMEnSGjHpljRZHA8ck2TL0TtGly80bV9Pcniz/dYk30zy%0Af5Pcm+TmJL/TtC9vZtFHlztsneTiJD9P8o0kz+o69k7NvruT3JDkDV37PpXk40kWJ/kFsM8Y8W6b%0AZFEzflmStzfthwGnAr+d5IEk7x/rD6KZ8X8dcCSwQ5K5o/YfkuQnSVYm+etR++YlWZLk/iQ/TfKR%0Acc6xd/OkuJH3tyQ5Jsn3k9yX5MwkU8cZOyXJPyX5WZKbgVeN2t/92Ty3+fO9r+l/Zle/SvKO5vP6%0AWZLjk4z5716SE5rP8v4kVyX53ab9GUkebJ7iONL3BUnuSrLxWMeSpLGYdEuaLJYAXweOWcvxewDf%0AB6YDC4EzgBcBzwUOBv41yZO7+r8J+Dtga+Aa4HPwm4T34uYYTwcOBD6WZJeusW8E/gHYAhir7vgM%0AYAWwLZ3k+R+TvLSqPgkcAXyrqp5cVe8b51r+EHgA+DxwEZ1Zb5r4dgE+DhzSHH86MLNr7AnACVX1%0AFOA5wFnjnGMsbwDmA3OA5wNvHaff24H9gd8C5jbXOJ6/A74MbNXE+S+j9v9Bc4wXAAcAbxvnOFcC%0AuwNPo/PZfD7J1Kq6g85/N92PDT8EOKOqHllFXJL0OCbdkiaT9wJ/lmTGWoz9cVX9W1X9GjgT2B74%0AQFX9qqq+DDxMJwEfcX5VXVpVvwL+ms7s8/Z0kslbmmM9WlXfBc4GXt819ryq+mZVPVZVD3UH0Rzj%0AxcC7quqhqrqGzuz2mpSJvAU4s7mWhcCBXbO2rwO+1BX73wCPdY19BHhukq2r6oGqumINzntiVd1W%0AVXcDX6ST5I7lDcBHq2p50/eDqzjmI3RKarZt/jxG/5Ly4aq6u6r+C/gocNBYB6mqz1bVyuYz+Wdg%0AU2CkJv3TdH6xGin3OQj499VerSR1MemWNGlU1bXAl4Dj1mL4T7u2f9kcb3Rb90z38q7zPkCnfnpb%0AOgniHk2Zyr1J7qUzK/6MscaOYVvg7qr6eVfbT4DtermIJmnfh2bmHTgPmMp/l3BsOyr2XwAruw5x%0AGPA84PokVybZv5fzNu7o2n6Qx/95dXtcDHSubzzHAgG+k2RpktEz2aOPs+1YB2lKX37YlKncCzyV%0AzrcU0Pkz2iXJHDo3qd5XVROyMoykyWOj1XeRpKHyPuBq4J+72kZuOtwcuL/Z7k6C18b2IxtN2cnT%0AgNvoJIHfqKp9VzG2VrHvNuBpSbboSrxnAbf2GNchdCZcvphkpG0qndnv/wBuB3buin1zOiUmncCq%0AbgIOamrL6CS+AAACL0lEQVSj/xD4QpLpPdy4uSZup+vPj871jakp/xipad8LuCTJpVW1rOmyPbC0%0A6zi3jT5GU799LPAyYGlVPZbkHjrJPFX1UJKz6Mx274Sz3JLWgjPdkiaVJhk7E3hHV9tddJLWg5ub%0A+N5Gp155XbwyyV5JNqFTd3xFVS2nM9P+vOZmxY2b14uS7Lzqw/0m1uXA5cAHk0xN8nw6s8+f7TGu%0AtwDvp1PaMfL6oybe6cAXgP27Yv8AXf9WJDk4yYyqegy4t2nuLj+ZCGcB70gyM8lWrOKbiSSvTzJS%0Ac34PnV9YuuP5qyRbNTP8R9P57EfbAngUuAvYKMl7gaeM6vMZOjXor8GkW9JaMOmWNBl9AJg2qu3t%0AwF/RKaX4H3QS23WxkM6s+t3AC2lqgpvZ6VfQuYHyNjolFx+mU0Pcq4OA2c34c4H3VdUlqxuUZE86%0A5S0nVdUdXa9FwDLgoKpaSmdVk4V0ZpzvoXPT5oj5wNIkD9C5qfLAqvrlGsTei0/QucHze3S+lThn%0AFX1fBHy7iWcRcHRV3dy1/zzgKjo3s54PfHKMY1wEXAjcSKcE5SFGlfhU1TfpJPNXV9Wqyl0kaUyp%0AWtW3mJIkbZiSFLBDV6nJuh7vq8DCqjp1Io4naXKxpluSpNVI8iL+e9lBSVpjlpdIkrQKST4NXAK8%0Ac9SqMZLUM8tLJEmSpJY50y1JkiS1zKRbkiRJaplJtyRJktQyk25JkiSpZSbdkiRJUstMuiVJkqSW%0A/X/aZBqc1uQ5rwAAAABJRU5ErkJggg==%0A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- Selection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867883"/>
              </p:ext>
            </p:extLst>
          </p:nvPr>
        </p:nvGraphicFramePr>
        <p:xfrm>
          <a:off x="1069848" y="1558645"/>
          <a:ext cx="10241279" cy="4714147"/>
        </p:xfrm>
        <a:graphic>
          <a:graphicData uri="http://schemas.openxmlformats.org/drawingml/2006/table">
            <a:tbl>
              <a:tblPr firstRow="1" firstCol="1" bandRow="1"/>
              <a:tblGrid>
                <a:gridCol w="2410971"/>
                <a:gridCol w="2002579"/>
                <a:gridCol w="1552561"/>
                <a:gridCol w="1515435"/>
                <a:gridCol w="1207172"/>
                <a:gridCol w="1552561"/>
              </a:tblGrid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Dataset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Column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Cardinality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Missing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%Missing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Total Rows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clicks_train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display_id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16,874,593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87,141,731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clicks_train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ad_id 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478,950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87,141,731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clicks_train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clicked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87,141,731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platform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display_id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894,060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uuid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19,794,967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geo_location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2,989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340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timestamp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22,896,622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source_id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14,395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2,518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0.00084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publisher_id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1,260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64,024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0.02135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publish_time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49,914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1,011,118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0.33711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document_topics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2,495,423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11,325,960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document_topics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topic_id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300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11,325,960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document_topics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confidence_level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10,124,758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11,325,960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documents_categories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2,828,649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5,481,475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documents_categories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category_id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97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5,481,475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documents_categories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confidence_level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21,900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5,481,475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documents_entities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1,791,420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5,537,552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documents_entities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entity_id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1,326,009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5,537,552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documents_entities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confidence_level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2,678,533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5,537,552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185,709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ad_id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campaign_id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34,675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5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advertiser_id</a:t>
                      </a:r>
                      <a:endParaRPr lang="en-US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4,385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Re-Scoping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and Time Constrain</a:t>
            </a:r>
          </a:p>
          <a:p>
            <a:r>
              <a:rPr lang="en-US" dirty="0" smtClean="0"/>
              <a:t>Reduced the scope</a:t>
            </a:r>
          </a:p>
          <a:p>
            <a:pPr lvl="1"/>
            <a:r>
              <a:rPr lang="en-US" dirty="0" smtClean="0"/>
              <a:t>Did not use PAGE_VIEWS ( 2B -&gt; 87 M)</a:t>
            </a:r>
          </a:p>
          <a:p>
            <a:pPr lvl="1"/>
            <a:r>
              <a:rPr lang="en-US" dirty="0" smtClean="0"/>
              <a:t>Did not use time series modeling</a:t>
            </a:r>
          </a:p>
          <a:p>
            <a:pPr lvl="1"/>
            <a:r>
              <a:rPr lang="en-US" dirty="0" smtClean="0"/>
              <a:t>Reduced the training set to a sample of 1M Events</a:t>
            </a:r>
          </a:p>
          <a:p>
            <a:pPr lvl="1"/>
            <a:r>
              <a:rPr lang="en-US" dirty="0" smtClean="0"/>
              <a:t>Used Meta data with highest confidence</a:t>
            </a:r>
          </a:p>
          <a:p>
            <a:pPr lvl="1"/>
            <a:r>
              <a:rPr lang="en-US" dirty="0" smtClean="0"/>
              <a:t>Did not rank order ads for a given set only. Only </a:t>
            </a:r>
            <a:r>
              <a:rPr lang="en-US" dirty="0" err="1" smtClean="0"/>
              <a:t>perfomed</a:t>
            </a:r>
            <a:r>
              <a:rPr lang="en-US" dirty="0" smtClean="0"/>
              <a:t> binary classification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5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1776</TotalTime>
  <Words>787</Words>
  <Application>Microsoft Macintosh PowerPoint</Application>
  <PresentationFormat>Widescreen</PresentationFormat>
  <Paragraphs>362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Mangal</vt:lpstr>
      <vt:lpstr>Menlo</vt:lpstr>
      <vt:lpstr>Menlo Regular</vt:lpstr>
      <vt:lpstr>Rockwell</vt:lpstr>
      <vt:lpstr>Rockwell Condensed</vt:lpstr>
      <vt:lpstr>Rockwell Extra Bold</vt:lpstr>
      <vt:lpstr>Times New Roman</vt:lpstr>
      <vt:lpstr>Wingdings</vt:lpstr>
      <vt:lpstr>Arial</vt:lpstr>
      <vt:lpstr>Wood Type</vt:lpstr>
      <vt:lpstr>Predicting Which Recommended Content Users Click</vt:lpstr>
      <vt:lpstr>What is the challenge?</vt:lpstr>
      <vt:lpstr>DATA – Sample Page?</vt:lpstr>
      <vt:lpstr>What data would be used ?</vt:lpstr>
      <vt:lpstr>Data – BiG or Small ?</vt:lpstr>
      <vt:lpstr>Data – Pre-Processing and Feature Selection</vt:lpstr>
      <vt:lpstr>EDA - Findings</vt:lpstr>
      <vt:lpstr>Feature - Selection</vt:lpstr>
      <vt:lpstr>Re-Scoping of the Project</vt:lpstr>
      <vt:lpstr>Model Selection</vt:lpstr>
      <vt:lpstr>RANDOM FOREST - TRaining</vt:lpstr>
      <vt:lpstr>Random Forest - Prediction</vt:lpstr>
      <vt:lpstr>Random Forest – Variable Importance &amp; Model Summary</vt:lpstr>
      <vt:lpstr>Generalized Linear Model ( GLM) - Training</vt:lpstr>
      <vt:lpstr>GLM - Prediction</vt:lpstr>
      <vt:lpstr>Challenges and Success stories</vt:lpstr>
      <vt:lpstr>Future Work</vt:lpstr>
      <vt:lpstr>Questions ?</vt:lpstr>
      <vt:lpstr>Reference</vt:lpstr>
      <vt:lpstr>APPENDIX – II ; Graphical Representation of the data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Click Through Rate for Content Advertising</dc:title>
  <dc:creator>Pramod Varma</dc:creator>
  <cp:lastModifiedBy>Pramod Varma</cp:lastModifiedBy>
  <cp:revision>117</cp:revision>
  <dcterms:created xsi:type="dcterms:W3CDTF">2017-10-23T06:35:30Z</dcterms:created>
  <dcterms:modified xsi:type="dcterms:W3CDTF">2017-11-20T07:22:12Z</dcterms:modified>
</cp:coreProperties>
</file>